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79" r:id="rId3"/>
    <p:sldId id="280" r:id="rId4"/>
    <p:sldId id="281" r:id="rId5"/>
    <p:sldId id="284" r:id="rId6"/>
    <p:sldId id="285" r:id="rId7"/>
    <p:sldId id="286" r:id="rId8"/>
    <p:sldId id="282" r:id="rId9"/>
    <p:sldId id="283" r:id="rId10"/>
    <p:sldId id="287" r:id="rId11"/>
    <p:sldId id="288" r:id="rId12"/>
    <p:sldId id="289" r:id="rId13"/>
    <p:sldId id="290" r:id="rId14"/>
    <p:sldId id="291" r:id="rId15"/>
    <p:sldId id="292" r:id="rId16"/>
    <p:sldId id="294" r:id="rId17"/>
    <p:sldId id="295" r:id="rId18"/>
    <p:sldId id="293" r:id="rId19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89"/>
    <a:srgbClr val="F3F5FF"/>
    <a:srgbClr val="016C7F"/>
    <a:srgbClr val="0163B2"/>
    <a:srgbClr val="003465"/>
    <a:srgbClr val="E7F1FF"/>
    <a:srgbClr val="D5DDEA"/>
    <a:srgbClr val="A0B8CE"/>
    <a:srgbClr val="B9C7CE"/>
    <a:srgbClr val="B2C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7374"/>
  </p:normalViewPr>
  <p:slideViewPr>
    <p:cSldViewPr snapToGrid="0" snapToObjects="1">
      <p:cViewPr>
        <p:scale>
          <a:sx n="130" d="100"/>
          <a:sy n="130" d="100"/>
        </p:scale>
        <p:origin x="4432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F5002-EBA3-D54F-9315-F0E563C8B0D7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A89B1-B411-5240-B103-1F3AB047D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0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31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5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4" y="230589"/>
            <a:ext cx="6038170" cy="580444"/>
          </a:xfrm>
        </p:spPr>
        <p:txBody>
          <a:bodyPr anchor="t">
            <a:noAutofit/>
          </a:bodyPr>
          <a:lstStyle>
            <a:lvl1pPr>
              <a:defRPr sz="4400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0379" y="1017768"/>
            <a:ext cx="3093058" cy="7792278"/>
          </a:xfrm>
          <a:solidFill>
            <a:srgbClr val="F3F5FF"/>
          </a:solidFill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charset="0"/>
              <a:buNone/>
              <a:defRPr sz="1200" b="1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  <a:lvl2pPr marL="290513" indent="-284163">
              <a:buClr>
                <a:srgbClr val="F3F5FF"/>
              </a:buClr>
              <a:buFont typeface="Arial" charset="0"/>
              <a:buChar char="•"/>
              <a:tabLst/>
              <a:defRPr sz="1050" b="1">
                <a:latin typeface="Rubik" charset="0"/>
                <a:ea typeface="Rubik" charset="0"/>
                <a:cs typeface="Rubik" charset="0"/>
              </a:defRPr>
            </a:lvl2pPr>
            <a:lvl3pPr marL="574675" indent="-292100">
              <a:buClr>
                <a:srgbClr val="F3F5FF"/>
              </a:buClr>
              <a:buFont typeface="Arial" charset="0"/>
              <a:buChar char="•"/>
              <a:tabLst/>
              <a:defRPr sz="900">
                <a:latin typeface="Rubik" charset="0"/>
                <a:ea typeface="Rubik" charset="0"/>
                <a:cs typeface="Rubik" charset="0"/>
              </a:defRPr>
            </a:lvl3pPr>
            <a:lvl4pPr marL="858838" indent="-284163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4pPr>
            <a:lvl5pPr marL="1143000" indent="-292100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>
          <a:xfrm>
            <a:off x="471488" y="1017768"/>
            <a:ext cx="2914650" cy="3864334"/>
          </a:xfrm>
        </p:spPr>
        <p:txBody>
          <a:bodyPr/>
          <a:lstStyle>
            <a:lvl1pPr marL="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1pPr>
            <a:lvl2pPr marL="3429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2pPr>
            <a:lvl3pPr marL="6858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3pPr>
            <a:lvl4pPr marL="10287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4pPr>
            <a:lvl5pPr marL="1371600" indent="0">
              <a:buFontTx/>
              <a:buNone/>
              <a:defRPr>
                <a:latin typeface="Rubik" charset="0"/>
                <a:ea typeface="Rubik" charset="0"/>
                <a:cs typeface="Rubik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1"/>
          </p:nvPr>
        </p:nvSpPr>
        <p:spPr>
          <a:xfrm>
            <a:off x="471488" y="5088837"/>
            <a:ext cx="2914650" cy="3721208"/>
          </a:xfrm>
          <a:solidFill>
            <a:srgbClr val="F3F5FF"/>
          </a:solidFill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charset="0"/>
              <a:buNone/>
              <a:defRPr sz="1200" b="1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  <a:lvl2pPr marL="290513" indent="-284163">
              <a:buClr>
                <a:srgbClr val="F3F5FF"/>
              </a:buClr>
              <a:buFont typeface="Arial" charset="0"/>
              <a:buChar char="•"/>
              <a:tabLst/>
              <a:defRPr sz="1050" b="1">
                <a:latin typeface="Rubik" charset="0"/>
                <a:ea typeface="Rubik" charset="0"/>
                <a:cs typeface="Rubik" charset="0"/>
              </a:defRPr>
            </a:lvl2pPr>
            <a:lvl3pPr marL="574675" indent="-292100">
              <a:buClr>
                <a:srgbClr val="F3F5FF"/>
              </a:buClr>
              <a:buFont typeface="Arial" charset="0"/>
              <a:buChar char="•"/>
              <a:tabLst/>
              <a:defRPr sz="900">
                <a:latin typeface="Rubik" charset="0"/>
                <a:ea typeface="Rubik" charset="0"/>
                <a:cs typeface="Rubik" charset="0"/>
              </a:defRPr>
            </a:lvl3pPr>
            <a:lvl4pPr marL="858838" indent="-284163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4pPr>
            <a:lvl5pPr marL="1143000" indent="-292100">
              <a:buClr>
                <a:srgbClr val="F3F5FF"/>
              </a:buClr>
              <a:buFont typeface="Arial" charset="0"/>
              <a:buChar char="•"/>
              <a:tabLst/>
              <a:defRPr sz="800">
                <a:latin typeface="Rubik" charset="0"/>
                <a:ea typeface="Rubik" charset="0"/>
                <a:cs typeface="Rubik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>
                <a:solidFill>
                  <a:srgbClr val="004A89"/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>
                <a:latin typeface="Rubik" charset="0"/>
                <a:ea typeface="Rubik" charset="0"/>
                <a:cs typeface="Rubi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FFA1-28C2-A440-8B42-24558C0EB039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24A76-A0E5-0541-9FDA-AF9D1EC330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89" y="322244"/>
            <a:ext cx="564315" cy="3291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4721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Voice of America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Mandarin Journey Map</a:t>
            </a:r>
          </a:p>
        </p:txBody>
      </p:sp>
    </p:spTree>
    <p:extLst>
      <p:ext uri="{BB962C8B-B14F-4D97-AF65-F5344CB8AC3E}">
        <p14:creationId xmlns:p14="http://schemas.microsoft.com/office/powerpoint/2010/main" val="87885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Mid-way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Curiosity</a:t>
            </a:r>
          </a:p>
          <a:p>
            <a:pPr lvl="2"/>
            <a:r>
              <a:rPr lang="en-US" dirty="0"/>
              <a:t>Expectations</a:t>
            </a:r>
            <a:endParaRPr lang="en-US" dirty="0" smtClean="0"/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the content I want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I’m interested in a particular topic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finding the right news</a:t>
            </a:r>
          </a:p>
          <a:p>
            <a:pPr lvl="2"/>
            <a:r>
              <a:rPr lang="en-US" dirty="0" smtClean="0"/>
              <a:t>Controllable – I know how to search for the news I want and the news I’ve searched for in the past</a:t>
            </a:r>
          </a:p>
          <a:p>
            <a:pPr lvl="2"/>
            <a:r>
              <a:rPr lang="en-US" dirty="0" smtClean="0"/>
              <a:t>Confident – I believe I’m getting search results that will lead to the content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</a:t>
            </a:r>
            <a:r>
              <a:rPr lang="en-US" dirty="0" smtClean="0">
                <a:solidFill>
                  <a:prstClr val="black"/>
                </a:solidFill>
              </a:rPr>
              <a:t>provide search history from the cached content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Type or speak the search terms into the search bar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</a:t>
            </a:r>
            <a:r>
              <a:rPr lang="en-US" b="1" dirty="0" smtClean="0">
                <a:solidFill>
                  <a:prstClr val="black"/>
                </a:solidFill>
              </a:rPr>
              <a:t>X</a:t>
            </a:r>
            <a:r>
              <a:rPr lang="en-US" dirty="0" smtClean="0">
                <a:solidFill>
                  <a:prstClr val="black"/>
                </a:solidFill>
              </a:rPr>
              <a:t> to clear search input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“Cancel” or swipe right to return to previous screen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a “Search History” or ”Popular Searches” term-button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“Clear Search History” to clear list of previous search terms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previous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popular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Speak to input search terms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a simple way to search for articles about a particular topic (search term)</a:t>
            </a:r>
          </a:p>
          <a:p>
            <a:pPr lvl="2"/>
            <a:r>
              <a:rPr lang="en-US" dirty="0" smtClean="0"/>
              <a:t>Users can understand having the search bar at the bottom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Giving users search functionality and awareness of their search preferences</a:t>
            </a:r>
          </a:p>
          <a:p>
            <a:pPr lvl="2"/>
            <a:r>
              <a:rPr lang="en-US" dirty="0" smtClean="0"/>
              <a:t>Enables VOA to understand the type of content users want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Quickly give users </a:t>
            </a:r>
            <a:r>
              <a:rPr lang="en-US" dirty="0" smtClean="0"/>
              <a:t>access to the content they want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90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Mid-way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Seeking</a:t>
            </a:r>
          </a:p>
          <a:p>
            <a:pPr lvl="2"/>
            <a:r>
              <a:rPr lang="en-US" dirty="0" smtClean="0"/>
              <a:t>Satisfaction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Hone in on the content I want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I think I found what I want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finding the right news</a:t>
            </a:r>
          </a:p>
          <a:p>
            <a:pPr lvl="2"/>
            <a:r>
              <a:rPr lang="en-US" dirty="0" smtClean="0"/>
              <a:t>Controllable – I know how to scan the results</a:t>
            </a:r>
          </a:p>
          <a:p>
            <a:pPr lvl="2"/>
            <a:r>
              <a:rPr lang="en-US" dirty="0" smtClean="0"/>
              <a:t>Confident </a:t>
            </a:r>
            <a:r>
              <a:rPr lang="en-US" dirty="0"/>
              <a:t>– I know if the results are getting me to the right content before I </a:t>
            </a:r>
            <a:r>
              <a:rPr lang="en-US" dirty="0" smtClean="0"/>
              <a:t>click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</a:t>
            </a:r>
            <a:r>
              <a:rPr lang="en-US" dirty="0" smtClean="0">
                <a:solidFill>
                  <a:prstClr val="black"/>
                </a:solidFill>
              </a:rPr>
              <a:t>provide search results from the cached content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Type or speak the search terms into the search bar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</a:t>
            </a:r>
            <a:r>
              <a:rPr lang="en-US" b="1" dirty="0" smtClean="0">
                <a:solidFill>
                  <a:prstClr val="black"/>
                </a:solidFill>
              </a:rPr>
              <a:t>X</a:t>
            </a:r>
            <a:r>
              <a:rPr lang="en-US" dirty="0" smtClean="0">
                <a:solidFill>
                  <a:prstClr val="black"/>
                </a:solidFill>
              </a:rPr>
              <a:t> to clear search input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“Cancel” or swipe right to return to previous screen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a search result to open it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previous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popular search terms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Speak to input search terms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see a thumbnail, headline, caption, date/time, and number of likes in their search results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Enables VOA to understand the type of content users want and what metadata helps users decide on content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Quickly give users </a:t>
            </a:r>
            <a:r>
              <a:rPr lang="en-US" dirty="0" smtClean="0"/>
              <a:t>access to the content they want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8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4283" y="1017768"/>
            <a:ext cx="2740839" cy="4568065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to 18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about the latest news in a hot topic / category</a:t>
            </a:r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What’s new?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important news</a:t>
            </a:r>
          </a:p>
          <a:p>
            <a:pPr lvl="2"/>
            <a:r>
              <a:rPr lang="en-US" dirty="0" smtClean="0"/>
              <a:t>Confidence – I know this is important news</a:t>
            </a:r>
          </a:p>
          <a:p>
            <a:pPr lvl="2"/>
            <a:r>
              <a:rPr lang="en-US" dirty="0" smtClean="0"/>
              <a:t>East of Use – It’s easy to get what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more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down to reveal Search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into a story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Hear </a:t>
            </a:r>
            <a:r>
              <a:rPr lang="en-US" dirty="0">
                <a:solidFill>
                  <a:prstClr val="black"/>
                </a:solidFill>
              </a:rPr>
              <a:t>content playing in multimedia player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Feel 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 t="1740" r="3875" b="2176"/>
          <a:stretch/>
        </p:blipFill>
        <p:spPr>
          <a:xfrm>
            <a:off x="594360" y="1097280"/>
            <a:ext cx="2514600" cy="4389120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are interested in news that VOA editors consider “hot”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/>
              <a:t>Quickly give users </a:t>
            </a:r>
            <a:r>
              <a:rPr lang="en-US" dirty="0" smtClean="0"/>
              <a:t>stories on a new topic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the news they 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1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11017" y="1017768"/>
            <a:ext cx="2740839" cy="4568065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Only a few times throughout the lifecycle of the app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Solve a usability problem</a:t>
            </a:r>
          </a:p>
          <a:p>
            <a:pPr lvl="2"/>
            <a:r>
              <a:rPr lang="en-US" dirty="0" smtClean="0"/>
              <a:t>I want to make the app better for me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Adjust the ways I get the news</a:t>
            </a:r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What can I customize?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able to customize a lot of things</a:t>
            </a:r>
          </a:p>
          <a:p>
            <a:pPr lvl="2"/>
            <a:r>
              <a:rPr lang="en-US" dirty="0" smtClean="0"/>
              <a:t>Controllable – It’s easy adjust things to my liking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any “Settings” button brings up a screen with multiple options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Affordances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</a:t>
            </a:r>
            <a:r>
              <a:rPr lang="en-US" dirty="0" smtClean="0">
                <a:solidFill>
                  <a:prstClr val="black"/>
                </a:solidFill>
              </a:rPr>
              <a:t>Settings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into a Setting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4" y="1196340"/>
            <a:ext cx="2514600" cy="4191000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518398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customize the way they access content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Gives VOA insight into the different ways users engage with content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</a:t>
            </a:r>
            <a:r>
              <a:rPr lang="en-US" dirty="0" smtClean="0"/>
              <a:t>happy</a:t>
            </a:r>
            <a:endParaRPr lang="en-US" dirty="0"/>
          </a:p>
          <a:p>
            <a:pPr lvl="2"/>
            <a:r>
              <a:rPr lang="en-US" dirty="0" smtClean="0"/>
              <a:t>Keep users engaged with the content</a:t>
            </a:r>
            <a:endParaRPr lang="en-US" dirty="0"/>
          </a:p>
          <a:p>
            <a:pPr>
              <a:buClr>
                <a:srgbClr val="F3F5FF"/>
              </a:buClr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0330" y="2323055"/>
            <a:ext cx="5149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Manage</a:t>
            </a:r>
          </a:p>
          <a:p>
            <a:pPr algn="r"/>
            <a:r>
              <a:rPr lang="en-US" sz="500" dirty="0" smtClean="0"/>
              <a:t>Downloads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Manage</a:t>
            </a:r>
          </a:p>
          <a:p>
            <a:pPr algn="r"/>
            <a:r>
              <a:rPr lang="en-US" sz="500" dirty="0" smtClean="0"/>
              <a:t>Categories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Text</a:t>
            </a:r>
          </a:p>
          <a:p>
            <a:pPr algn="r"/>
            <a:r>
              <a:rPr lang="en-US" sz="500" dirty="0" smtClean="0"/>
              <a:t>Settings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Video</a:t>
            </a:r>
          </a:p>
          <a:p>
            <a:pPr algn="r"/>
            <a:r>
              <a:rPr lang="en-US" sz="500" dirty="0" smtClean="0"/>
              <a:t>Settings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Audio</a:t>
            </a:r>
          </a:p>
          <a:p>
            <a:pPr algn="r"/>
            <a:r>
              <a:rPr lang="en-US" sz="500" dirty="0" smtClean="0"/>
              <a:t>Settings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Notifications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Safe</a:t>
            </a:r>
          </a:p>
          <a:p>
            <a:pPr algn="r"/>
            <a:r>
              <a:rPr lang="en-US" sz="500" dirty="0" smtClean="0"/>
              <a:t>Browsing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Rate &amp;</a:t>
            </a:r>
          </a:p>
          <a:p>
            <a:pPr algn="r"/>
            <a:r>
              <a:rPr lang="en-US" sz="500" dirty="0" smtClean="0"/>
              <a:t>Share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971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772355" y="5233789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96880" y="5247195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765228" y="1130587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89753" y="1143993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Settings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" y="1269849"/>
            <a:ext cx="2083575" cy="3472625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9" y="1271195"/>
            <a:ext cx="2082768" cy="3471280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730455" y="892717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Manage Downloading Files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19733" y="902656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Category Manager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" y="5368082"/>
            <a:ext cx="2083575" cy="3472625"/>
          </a:xfrm>
        </p:spPr>
      </p:pic>
      <p:pic>
        <p:nvPicPr>
          <p:cNvPr id="9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9" y="5369428"/>
            <a:ext cx="2082768" cy="3471280"/>
          </a:xfrm>
        </p:spPr>
      </p:pic>
      <p:sp>
        <p:nvSpPr>
          <p:cNvPr id="10" name="Content Placeholder 2"/>
          <p:cNvSpPr>
            <a:spLocks noGrp="1"/>
          </p:cNvSpPr>
          <p:nvPr>
            <p:ph sz="half" idx="2"/>
          </p:nvPr>
        </p:nvSpPr>
        <p:spPr>
          <a:xfrm>
            <a:off x="789753" y="5020766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Text Settings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2"/>
          </p:nvPr>
        </p:nvSpPr>
        <p:spPr>
          <a:xfrm>
            <a:off x="3519733" y="5020766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Video Settings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1043" y="1697081"/>
            <a:ext cx="45082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Available</a:t>
            </a:r>
          </a:p>
          <a:p>
            <a:pPr algn="r"/>
            <a:r>
              <a:rPr lang="en-US" sz="500" dirty="0" smtClean="0"/>
              <a:t>Space Left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Clear</a:t>
            </a:r>
          </a:p>
          <a:p>
            <a:pPr algn="r"/>
            <a:r>
              <a:rPr lang="en-US" sz="500" dirty="0" smtClean="0"/>
              <a:t>Cache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Enable</a:t>
            </a:r>
          </a:p>
          <a:p>
            <a:pPr algn="r"/>
            <a:r>
              <a:rPr lang="en-US" sz="500" dirty="0" smtClean="0"/>
              <a:t>Cellular</a:t>
            </a:r>
          </a:p>
          <a:p>
            <a:pPr algn="r"/>
            <a:r>
              <a:rPr lang="en-US" sz="500" dirty="0" smtClean="0"/>
              <a:t>Download</a:t>
            </a:r>
            <a:endParaRPr lang="en-US" sz="500" dirty="0"/>
          </a:p>
        </p:txBody>
      </p:sp>
      <p:sp>
        <p:nvSpPr>
          <p:cNvPr id="19" name="TextBox 18"/>
          <p:cNvSpPr txBox="1"/>
          <p:nvPr/>
        </p:nvSpPr>
        <p:spPr>
          <a:xfrm>
            <a:off x="3314544" y="2176634"/>
            <a:ext cx="49404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My Channel</a:t>
            </a:r>
            <a:endParaRPr lang="en-US" sz="500" dirty="0"/>
          </a:p>
        </p:txBody>
      </p:sp>
      <p:sp>
        <p:nvSpPr>
          <p:cNvPr id="20" name="TextBox 19"/>
          <p:cNvSpPr txBox="1"/>
          <p:nvPr/>
        </p:nvSpPr>
        <p:spPr>
          <a:xfrm>
            <a:off x="3306530" y="3088670"/>
            <a:ext cx="50206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All Channels</a:t>
            </a:r>
            <a:endParaRPr lang="en-US" sz="500" dirty="0"/>
          </a:p>
        </p:txBody>
      </p:sp>
      <p:sp>
        <p:nvSpPr>
          <p:cNvPr id="21" name="TextBox 20"/>
          <p:cNvSpPr txBox="1"/>
          <p:nvPr/>
        </p:nvSpPr>
        <p:spPr>
          <a:xfrm>
            <a:off x="348876" y="5893536"/>
            <a:ext cx="5117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Size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Simplified or</a:t>
            </a:r>
          </a:p>
          <a:p>
            <a:pPr algn="r"/>
            <a:r>
              <a:rPr lang="en-US" sz="500" dirty="0" smtClean="0"/>
              <a:t>Traditional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Daytime or</a:t>
            </a:r>
            <a:br>
              <a:rPr lang="en-US" sz="500" dirty="0" smtClean="0"/>
            </a:br>
            <a:r>
              <a:rPr lang="en-US" sz="500" dirty="0" smtClean="0"/>
              <a:t>Nighttime</a:t>
            </a:r>
            <a:br>
              <a:rPr lang="en-US" sz="500" dirty="0" smtClean="0"/>
            </a:br>
            <a:r>
              <a:rPr lang="en-US" sz="500" dirty="0" err="1" smtClean="0"/>
              <a:t>VIewing</a:t>
            </a:r>
            <a:endParaRPr lang="en-US" sz="500" dirty="0"/>
          </a:p>
        </p:txBody>
      </p:sp>
      <p:sp>
        <p:nvSpPr>
          <p:cNvPr id="22" name="TextBox 21"/>
          <p:cNvSpPr txBox="1"/>
          <p:nvPr/>
        </p:nvSpPr>
        <p:spPr>
          <a:xfrm>
            <a:off x="3325281" y="5893149"/>
            <a:ext cx="5069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Audio Only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Video</a:t>
            </a:r>
          </a:p>
          <a:p>
            <a:pPr algn="r"/>
            <a:r>
              <a:rPr lang="en-US" sz="500" dirty="0" smtClean="0"/>
              <a:t>Resolution</a:t>
            </a:r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Lo   Med   Hi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smtClean="0"/>
              <a:t>Video</a:t>
            </a:r>
            <a:endParaRPr lang="en-US" sz="500" dirty="0"/>
          </a:p>
          <a:p>
            <a:pPr algn="r"/>
            <a:r>
              <a:rPr lang="en-US" sz="500" dirty="0"/>
              <a:t>Playback</a:t>
            </a:r>
          </a:p>
          <a:p>
            <a:pPr algn="r"/>
            <a:r>
              <a:rPr lang="en-US" sz="500" dirty="0"/>
              <a:t>Speed</a:t>
            </a:r>
          </a:p>
          <a:p>
            <a:pPr algn="r"/>
            <a:endParaRPr lang="en-US" sz="500" dirty="0"/>
          </a:p>
          <a:p>
            <a:pPr algn="r"/>
            <a:r>
              <a:rPr lang="en-US" sz="500" dirty="0"/>
              <a:t>Normal</a:t>
            </a:r>
          </a:p>
          <a:p>
            <a:pPr algn="r"/>
            <a:r>
              <a:rPr lang="en-US" sz="500" dirty="0"/>
              <a:t>1.5x</a:t>
            </a:r>
          </a:p>
          <a:p>
            <a:pPr algn="r"/>
            <a:r>
              <a:rPr lang="en-US" sz="500" dirty="0"/>
              <a:t>2x</a:t>
            </a:r>
          </a:p>
          <a:p>
            <a:pPr algn="r"/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2978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754152" y="5247195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765228" y="1130587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47025" y="1143993"/>
            <a:ext cx="2435087" cy="3716247"/>
          </a:xfrm>
          <a:prstGeom prst="roundRect">
            <a:avLst>
              <a:gd name="adj" fmla="val 25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Settings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1" y="1269849"/>
            <a:ext cx="2083575" cy="3472625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9" y="1271195"/>
            <a:ext cx="2082768" cy="3471280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687727" y="892717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Audio Settings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19733" y="902656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Notifications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1" y="5368082"/>
            <a:ext cx="2083575" cy="3472625"/>
          </a:xfrm>
        </p:spPr>
      </p:pic>
      <p:sp>
        <p:nvSpPr>
          <p:cNvPr id="10" name="Content Placeholder 2"/>
          <p:cNvSpPr>
            <a:spLocks noGrp="1"/>
          </p:cNvSpPr>
          <p:nvPr>
            <p:ph sz="half" idx="2"/>
          </p:nvPr>
        </p:nvSpPr>
        <p:spPr>
          <a:xfrm>
            <a:off x="747025" y="5020766"/>
            <a:ext cx="2435087" cy="320849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 smtClean="0"/>
              <a:t>Rate and Share the App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1796" y="1694286"/>
            <a:ext cx="4123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Audio</a:t>
            </a:r>
          </a:p>
          <a:p>
            <a:pPr algn="r"/>
            <a:r>
              <a:rPr lang="en-US" sz="500" dirty="0" smtClean="0"/>
              <a:t>Playback</a:t>
            </a:r>
          </a:p>
          <a:p>
            <a:pPr algn="r"/>
            <a:r>
              <a:rPr lang="en-US" sz="500" dirty="0" smtClean="0"/>
              <a:t>Speed</a:t>
            </a:r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Normal</a:t>
            </a:r>
          </a:p>
          <a:p>
            <a:pPr algn="r"/>
            <a:r>
              <a:rPr lang="en-US" sz="500" dirty="0" smtClean="0"/>
              <a:t>1.5x</a:t>
            </a:r>
          </a:p>
          <a:p>
            <a:pPr algn="r"/>
            <a:r>
              <a:rPr lang="en-US" sz="500" dirty="0" smtClean="0"/>
              <a:t>2x</a:t>
            </a:r>
            <a:endParaRPr lang="en-US" sz="500" dirty="0"/>
          </a:p>
        </p:txBody>
      </p:sp>
      <p:sp>
        <p:nvSpPr>
          <p:cNvPr id="16" name="TextBox 15"/>
          <p:cNvSpPr txBox="1"/>
          <p:nvPr/>
        </p:nvSpPr>
        <p:spPr>
          <a:xfrm>
            <a:off x="3278463" y="1759323"/>
            <a:ext cx="502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Major News</a:t>
            </a:r>
          </a:p>
          <a:p>
            <a:pPr algn="r"/>
            <a:r>
              <a:rPr lang="en-US" sz="500" dirty="0" smtClean="0"/>
              <a:t>(Breaking)</a:t>
            </a:r>
          </a:p>
          <a:p>
            <a:pPr algn="r"/>
            <a:endParaRPr lang="en-US" sz="500" dirty="0" smtClean="0"/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LiveStream</a:t>
            </a:r>
          </a:p>
          <a:p>
            <a:pPr algn="r"/>
            <a:endParaRPr lang="en-US" sz="500" dirty="0"/>
          </a:p>
          <a:p>
            <a:pPr algn="r"/>
            <a:endParaRPr lang="en-US" sz="500" dirty="0" smtClean="0"/>
          </a:p>
          <a:p>
            <a:pPr algn="r"/>
            <a:r>
              <a:rPr lang="en-US" sz="500" dirty="0" smtClean="0"/>
              <a:t>Daily Alert</a:t>
            </a:r>
            <a:endParaRPr lang="en-US" sz="500" dirty="0"/>
          </a:p>
        </p:txBody>
      </p:sp>
      <p:sp>
        <p:nvSpPr>
          <p:cNvPr id="18" name="TextBox 17"/>
          <p:cNvSpPr txBox="1"/>
          <p:nvPr/>
        </p:nvSpPr>
        <p:spPr>
          <a:xfrm>
            <a:off x="400461" y="6504159"/>
            <a:ext cx="4380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" dirty="0" smtClean="0"/>
              <a:t>Introduce</a:t>
            </a:r>
          </a:p>
          <a:p>
            <a:pPr algn="r"/>
            <a:r>
              <a:rPr lang="en-US" sz="500" dirty="0" smtClean="0"/>
              <a:t>Us</a:t>
            </a:r>
          </a:p>
          <a:p>
            <a:pPr algn="r"/>
            <a:endParaRPr lang="en-US" sz="500" dirty="0"/>
          </a:p>
          <a:p>
            <a:pPr algn="r"/>
            <a:r>
              <a:rPr lang="en-US" sz="500" dirty="0" smtClean="0"/>
              <a:t>Send</a:t>
            </a:r>
          </a:p>
          <a:p>
            <a:pPr algn="r"/>
            <a:r>
              <a:rPr lang="en-US" sz="500" dirty="0" smtClean="0"/>
              <a:t>Feedback</a:t>
            </a:r>
            <a:endParaRPr lang="en-US" sz="500" dirty="0"/>
          </a:p>
        </p:txBody>
      </p:sp>
      <p:sp>
        <p:nvSpPr>
          <p:cNvPr id="19" name="TextBox 18"/>
          <p:cNvSpPr txBox="1"/>
          <p:nvPr/>
        </p:nvSpPr>
        <p:spPr>
          <a:xfrm>
            <a:off x="3182112" y="6539103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Open mailto: &lt;friend’s email&gt;</a:t>
            </a:r>
          </a:p>
          <a:p>
            <a:endParaRPr lang="en-US" sz="500" dirty="0"/>
          </a:p>
          <a:p>
            <a:endParaRPr lang="en-US" sz="500" dirty="0" smtClean="0"/>
          </a:p>
          <a:p>
            <a:r>
              <a:rPr lang="en-US" sz="500" dirty="0"/>
              <a:t>Open mailto: VOA</a:t>
            </a:r>
          </a:p>
        </p:txBody>
      </p:sp>
    </p:spTree>
    <p:extLst>
      <p:ext uri="{BB962C8B-B14F-4D97-AF65-F5344CB8AC3E}">
        <p14:creationId xmlns:p14="http://schemas.microsoft.com/office/powerpoint/2010/main" val="794016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996211"/>
            <a:ext cx="2740839" cy="456806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Multimedia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to 18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Hear / see the latest news</a:t>
            </a:r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What’s new?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can easily scan important audio/video news</a:t>
            </a:r>
          </a:p>
          <a:p>
            <a:pPr lvl="2"/>
            <a:r>
              <a:rPr lang="en-US" dirty="0" smtClean="0"/>
              <a:t>Confidence – I know this is the most up to date news</a:t>
            </a:r>
          </a:p>
          <a:p>
            <a:pPr lvl="2"/>
            <a:r>
              <a:rPr lang="en-US" dirty="0" smtClean="0"/>
              <a:t>East of Use – It’s easy to figure out how to scan through the audio/video news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the image to reveal the full transport (shown on the next page)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share icon allows users to share links to the audio/video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ellipse reveals settings for video resolution and playback speed. Also has icons for favorite-</a:t>
            </a:r>
            <a:r>
              <a:rPr lang="en-US" dirty="0" err="1" smtClean="0">
                <a:solidFill>
                  <a:prstClr val="black"/>
                </a:solidFill>
              </a:rPr>
              <a:t>ing</a:t>
            </a:r>
            <a:r>
              <a:rPr lang="en-US" dirty="0" smtClean="0">
                <a:solidFill>
                  <a:prstClr val="black"/>
                </a:solidFill>
              </a:rPr>
              <a:t> and downloading.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&lt;15 or &gt;15 buttons jumps the user backwards/forward 15 seconds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related content below takes user to that 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play button starts/pauses playback</a:t>
            </a:r>
            <a:endParaRPr lang="en-US" dirty="0">
              <a:solidFill>
                <a:prstClr val="black"/>
              </a:solidFill>
            </a:endParaRP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see the parts of audio/video streams that are relevant to them.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Take advantage of the audio/video production that VOA has available.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</a:t>
            </a:r>
            <a:r>
              <a:rPr lang="en-US" dirty="0" smtClean="0"/>
              <a:t>the portion of the live audio/video they </a:t>
            </a:r>
            <a:r>
              <a:rPr lang="en-US" dirty="0"/>
              <a:t>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5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Multimedia </a:t>
            </a:r>
            <a:r>
              <a:rPr lang="en-US" dirty="0" smtClean="0"/>
              <a:t>Player</a:t>
            </a:r>
            <a:br>
              <a:rPr lang="en-US" dirty="0" smtClean="0"/>
            </a:br>
            <a:r>
              <a:rPr lang="en-US" dirty="0" smtClean="0"/>
              <a:t>Image Tap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09" y="2149883"/>
            <a:ext cx="2740839" cy="4568065"/>
          </a:xfrm>
        </p:spPr>
      </p:pic>
    </p:spTree>
    <p:extLst>
      <p:ext uri="{BB962C8B-B14F-4D97-AF65-F5344CB8AC3E}">
        <p14:creationId xmlns:p14="http://schemas.microsoft.com/office/powerpoint/2010/main" val="65046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996211"/>
            <a:ext cx="2740839" cy="456806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LiveStream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to 18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Hear / see the latest news</a:t>
            </a:r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What’s new?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important news</a:t>
            </a:r>
          </a:p>
          <a:p>
            <a:pPr lvl="2"/>
            <a:r>
              <a:rPr lang="en-US" dirty="0" smtClean="0"/>
              <a:t>Confidence – I know this is the most up to date news</a:t>
            </a:r>
          </a:p>
          <a:p>
            <a:pPr lvl="2"/>
            <a:r>
              <a:rPr lang="en-US" dirty="0" smtClean="0"/>
              <a:t>East of Use – It’s easy to figure out what past and present LiveStreams are available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either </a:t>
            </a:r>
            <a:r>
              <a:rPr lang="en-US" b="1" dirty="0" smtClean="0">
                <a:solidFill>
                  <a:prstClr val="black"/>
                </a:solidFill>
              </a:rPr>
              <a:t>Audio | Video </a:t>
            </a:r>
            <a:r>
              <a:rPr lang="en-US" dirty="0" smtClean="0">
                <a:solidFill>
                  <a:prstClr val="black"/>
                </a:solidFill>
              </a:rPr>
              <a:t>to choose the relevant schedules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Clicking the day of the week fast-scrolls the list to the beginning of that day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Swipe up to see LiveStreams later in the schedule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Swipe </a:t>
            </a:r>
            <a:r>
              <a:rPr lang="en-US" dirty="0" smtClean="0">
                <a:solidFill>
                  <a:prstClr val="black"/>
                </a:solidFill>
              </a:rPr>
              <a:t>down to </a:t>
            </a:r>
            <a:r>
              <a:rPr lang="en-US" dirty="0">
                <a:solidFill>
                  <a:prstClr val="black"/>
                </a:solidFill>
              </a:rPr>
              <a:t>see LiveStreams </a:t>
            </a:r>
            <a:r>
              <a:rPr lang="en-US" dirty="0" smtClean="0">
                <a:solidFill>
                  <a:prstClr val="black"/>
                </a:solidFill>
              </a:rPr>
              <a:t>earlier in </a:t>
            </a:r>
            <a:r>
              <a:rPr lang="en-US" dirty="0">
                <a:solidFill>
                  <a:prstClr val="black"/>
                </a:solidFill>
              </a:rPr>
              <a:t>the schedule </a:t>
            </a:r>
            <a:endParaRPr lang="en-US" dirty="0" smtClean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the V to get more details about a LiveStream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the ^ to close the details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the LiveStream’s image to go to the multimedia player and play the LiveStream 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Slide the slider to turn on a reminder for that LiveStream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know about the upcoming (and past) LiveStreams. They want to listen to / view current LiveStreams and those from the past. They want to be reminded of upcoming LiveStreams.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Take advantage of the audio/video production that VOA has available.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the </a:t>
            </a:r>
            <a:r>
              <a:rPr lang="en-US" dirty="0" smtClean="0"/>
              <a:t>live audio/video they </a:t>
            </a:r>
            <a:r>
              <a:rPr lang="en-US" dirty="0"/>
              <a:t>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Splash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2"/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sz="1100" dirty="0" smtClean="0">
                <a:solidFill>
                  <a:prstClr val="black"/>
                </a:solidFill>
              </a:rPr>
              <a:t>Business Goals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Keep users engaged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Establish placement of Psiphon status indicator</a:t>
            </a:r>
          </a:p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0 to 3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xpectations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the latest news</a:t>
            </a:r>
          </a:p>
          <a:p>
            <a:pPr lvl="2"/>
            <a:r>
              <a:rPr lang="en-US" dirty="0" smtClean="0"/>
              <a:t>Get informed on breaking news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Can I get what I need quickly?</a:t>
            </a:r>
          </a:p>
          <a:p>
            <a:pPr lvl="2"/>
            <a:r>
              <a:rPr lang="en-US" dirty="0" smtClean="0"/>
              <a:t>Does VOA have the news I’m looking for?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Safety – I’m not tracked by the government</a:t>
            </a:r>
          </a:p>
          <a:p>
            <a:pPr lvl="2"/>
            <a:r>
              <a:rPr lang="en-US" dirty="0" smtClean="0"/>
              <a:t>Confidence – I can get the news I want</a:t>
            </a:r>
          </a:p>
          <a:p>
            <a:pPr lvl="2"/>
            <a:r>
              <a:rPr lang="en-US" dirty="0" smtClean="0"/>
              <a:t>Delight – I enjoy getting the news from this app</a:t>
            </a:r>
            <a:endParaRPr lang="en-US" dirty="0"/>
          </a:p>
          <a:p>
            <a:pPr lvl="0">
              <a:buClr>
                <a:srgbClr val="F3F5FF"/>
              </a:buClr>
            </a:pPr>
            <a:endParaRPr lang="en-US" dirty="0" smtClean="0"/>
          </a:p>
          <a:p>
            <a:pPr lvl="0">
              <a:buClr>
                <a:srgbClr val="F3F5FF"/>
              </a:buClr>
            </a:pPr>
            <a:r>
              <a:rPr lang="en-US" dirty="0" smtClean="0"/>
              <a:t>Software </a:t>
            </a:r>
            <a:r>
              <a:rPr lang="en-US" dirty="0"/>
              <a:t>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Immediately connect through Psiphon and reflect status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Wait 3 seconds for Welcome Splash to fade to Home screen OR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Tap or swipe left to get to Home screen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Photo blurs and fades behind news cards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a new photo each day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Hear the screen fade to the home screen</a:t>
            </a:r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>
            <a:noAutofit/>
          </a:bodyPr>
          <a:lstStyle/>
          <a:p>
            <a:pPr lvl="0">
              <a:buClr>
                <a:prstClr val="white"/>
              </a:buClr>
            </a:pPr>
            <a:r>
              <a:rPr lang="en-US" dirty="0"/>
              <a:t>Business Perspective</a:t>
            </a:r>
          </a:p>
          <a:p>
            <a:pPr lvl="1"/>
            <a:r>
              <a:rPr lang="en-US" sz="1100" dirty="0">
                <a:solidFill>
                  <a:prstClr val="black"/>
                </a:solidFill>
              </a:rPr>
              <a:t>Hypothesis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Users want basic information when they first open the app:</a:t>
            </a:r>
          </a:p>
          <a:p>
            <a:pPr lvl="3"/>
            <a:r>
              <a:rPr lang="en-US" dirty="0">
                <a:solidFill>
                  <a:prstClr val="black"/>
                </a:solidFill>
              </a:rPr>
              <a:t>Circumvention status</a:t>
            </a:r>
          </a:p>
          <a:p>
            <a:pPr lvl="3"/>
            <a:r>
              <a:rPr lang="en-US" dirty="0">
                <a:solidFill>
                  <a:prstClr val="black"/>
                </a:solidFill>
              </a:rPr>
              <a:t>Current date</a:t>
            </a:r>
          </a:p>
          <a:p>
            <a:pPr lvl="1"/>
            <a:r>
              <a:rPr lang="en-US" sz="1100" dirty="0">
                <a:solidFill>
                  <a:prstClr val="black"/>
                </a:solidFill>
              </a:rPr>
              <a:t>Business Value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Give </a:t>
            </a:r>
            <a:r>
              <a:rPr lang="en-US" dirty="0">
                <a:solidFill>
                  <a:prstClr val="black"/>
                </a:solidFill>
              </a:rPr>
              <a:t>users confidence that they’re getting authoritative, high-quality news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Fosters the ideals of </a:t>
            </a:r>
            <a:r>
              <a:rPr lang="en-US" i="1" dirty="0">
                <a:solidFill>
                  <a:prstClr val="black"/>
                </a:solidFill>
              </a:rPr>
              <a:t>freedom</a:t>
            </a:r>
            <a:r>
              <a:rPr lang="en-US" dirty="0">
                <a:solidFill>
                  <a:prstClr val="black"/>
                </a:solidFill>
              </a:rPr>
              <a:t> and </a:t>
            </a:r>
            <a:r>
              <a:rPr lang="en-US" i="1" dirty="0">
                <a:solidFill>
                  <a:prstClr val="black"/>
                </a:solidFill>
              </a:rPr>
              <a:t>democracy</a:t>
            </a:r>
          </a:p>
          <a:p>
            <a:pPr lvl="1"/>
            <a:r>
              <a:rPr lang="en-US" sz="1100" dirty="0">
                <a:solidFill>
                  <a:prstClr val="black"/>
                </a:solidFill>
              </a:rPr>
              <a:t>Metrics This Will Support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Retention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Bounce </a:t>
            </a:r>
            <a:r>
              <a:rPr lang="en-US" dirty="0" smtClean="0">
                <a:solidFill>
                  <a:prstClr val="black"/>
                </a:solidFill>
              </a:rPr>
              <a:t>rate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4845" y="6170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5374" y="6098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20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3 to 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about the latest news</a:t>
            </a:r>
          </a:p>
          <a:p>
            <a:pPr lvl="2"/>
            <a:r>
              <a:rPr lang="en-US" dirty="0" smtClean="0"/>
              <a:t>Get informed on breaking news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Where is the update I’m looking for?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the right news</a:t>
            </a:r>
          </a:p>
          <a:p>
            <a:pPr lvl="2"/>
            <a:r>
              <a:rPr lang="en-US" dirty="0" smtClean="0"/>
              <a:t>Controllable – I know how to find what I’m looking for</a:t>
            </a:r>
          </a:p>
          <a:p>
            <a:pPr lvl="2"/>
            <a:r>
              <a:rPr lang="en-US" dirty="0" smtClean="0"/>
              <a:t>East of Use – It’s easy to get what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more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into a story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down to reveal Search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Categories / Manage Categories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Scroll left / right to see more Categories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for different content types and user settings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Hear content playing in multimedia player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Feel 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are happy with the </a:t>
            </a:r>
            <a:r>
              <a:rPr lang="en-US" dirty="0" smtClean="0"/>
              <a:t>prioritization </a:t>
            </a:r>
            <a:r>
              <a:rPr lang="en-US" dirty="0"/>
              <a:t>they </a:t>
            </a:r>
            <a:r>
              <a:rPr lang="en-US" dirty="0" smtClean="0"/>
              <a:t>configure and see</a:t>
            </a:r>
            <a:endParaRPr lang="en-US" dirty="0"/>
          </a:p>
          <a:p>
            <a:pPr lvl="2"/>
            <a:r>
              <a:rPr lang="en-US" dirty="0" smtClean="0"/>
              <a:t>Users </a:t>
            </a:r>
            <a:r>
              <a:rPr lang="en-US" dirty="0"/>
              <a:t>can easily figure out how to change their category prioritization</a:t>
            </a:r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/>
              <a:t>Quickly give users the most up to date news headlines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the news they 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99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Screen Swipes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75" y="1017768"/>
            <a:ext cx="2740839" cy="4568065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20849"/>
          </a:xfrm>
          <a:noFill/>
        </p:spPr>
        <p:txBody>
          <a:bodyPr/>
          <a:lstStyle/>
          <a:p>
            <a:pPr algn="ctr"/>
            <a:r>
              <a:rPr lang="en-US" smtClean="0"/>
              <a:t>Swipe Up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53054" y="5792567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Swipe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0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/ Category Landing Swipe Left</a:t>
            </a:r>
            <a:br>
              <a:rPr lang="en-US" dirty="0" smtClean="0"/>
            </a:br>
            <a:r>
              <a:rPr lang="en-US" dirty="0" smtClean="0"/>
              <a:t>and Scroll Down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2525857"/>
            <a:ext cx="2740839" cy="4568065"/>
          </a:xfrm>
        </p:spPr>
      </p:pic>
      <p:pic>
        <p:nvPicPr>
          <p:cNvPr id="4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75" y="2525857"/>
            <a:ext cx="2740839" cy="4568065"/>
          </a:xfrm>
        </p:spPr>
      </p:pic>
    </p:spTree>
    <p:extLst>
      <p:ext uri="{BB962C8B-B14F-4D97-AF65-F5344CB8AC3E}">
        <p14:creationId xmlns:p14="http://schemas.microsoft.com/office/powerpoint/2010/main" val="1241361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Landing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to 18 seconds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FOMO</a:t>
            </a:r>
          </a:p>
          <a:p>
            <a:pPr lvl="2"/>
            <a:r>
              <a:rPr lang="en-US" dirty="0" smtClean="0"/>
              <a:t>Anticipation</a:t>
            </a:r>
          </a:p>
          <a:p>
            <a:pPr lvl="2"/>
            <a:r>
              <a:rPr lang="en-US" dirty="0" smtClean="0"/>
              <a:t>Expectation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Find out about the latest news in a particular category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Where is the update I’m looking for?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the right news</a:t>
            </a:r>
          </a:p>
          <a:p>
            <a:pPr lvl="2"/>
            <a:r>
              <a:rPr lang="en-US" dirty="0" smtClean="0"/>
              <a:t>Controllable – I know how to find what I’m looking for</a:t>
            </a:r>
          </a:p>
          <a:p>
            <a:pPr lvl="2"/>
            <a:r>
              <a:rPr lang="en-US" dirty="0" smtClean="0"/>
              <a:t>East of Use – It’s easy to get what I want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more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into a story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down to reveal Search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Categories / Manage Categories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Scroll left / right to see more Categories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>
                <a:solidFill>
                  <a:prstClr val="black"/>
                </a:solidFill>
              </a:rPr>
              <a:t>Click </a:t>
            </a:r>
            <a:r>
              <a:rPr lang="en-US" dirty="0" smtClean="0">
                <a:solidFill>
                  <a:prstClr val="black"/>
                </a:solidFill>
              </a:rPr>
              <a:t>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for different content types and user settings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available content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Hear content playing in multimedia player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Feel vibration when Psiphon is lost</a:t>
            </a: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get the categories of news they want</a:t>
            </a:r>
            <a:endParaRPr lang="en-US" dirty="0"/>
          </a:p>
          <a:p>
            <a:pPr lvl="2"/>
            <a:r>
              <a:rPr lang="en-US" dirty="0" smtClean="0"/>
              <a:t>Users </a:t>
            </a:r>
            <a:r>
              <a:rPr lang="en-US" dirty="0"/>
              <a:t>can easily figure out how to change their category prioritization</a:t>
            </a:r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/>
              <a:t>Quickly give users the most up to date news </a:t>
            </a:r>
            <a:r>
              <a:rPr lang="en-US" dirty="0" smtClean="0"/>
              <a:t>in their preferred category</a:t>
            </a:r>
            <a:endParaRPr lang="en-US" i="1" dirty="0"/>
          </a:p>
          <a:p>
            <a:pPr lvl="1"/>
            <a:r>
              <a:rPr lang="en-US" dirty="0"/>
              <a:t>Metrics This Will Support</a:t>
            </a:r>
          </a:p>
          <a:p>
            <a:pPr lvl="2"/>
            <a:r>
              <a:rPr lang="en-US" dirty="0"/>
              <a:t>Adoption</a:t>
            </a:r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Keep users engaged</a:t>
            </a:r>
          </a:p>
          <a:p>
            <a:pPr lvl="2"/>
            <a:r>
              <a:rPr lang="en-US" dirty="0"/>
              <a:t>Minimize the number clicks to get users to the news they want</a:t>
            </a:r>
          </a:p>
          <a:p>
            <a:pPr>
              <a:buClr>
                <a:srgbClr val="F3F5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4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Landing Swipes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3" y="1836373"/>
            <a:ext cx="2740839" cy="4568065"/>
          </a:xfr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55" y="1836373"/>
            <a:ext cx="2740839" cy="4568065"/>
          </a:xfrm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348344" y="6611173"/>
            <a:ext cx="2926079" cy="320849"/>
          </a:xfrm>
          <a:noFill/>
        </p:spPr>
        <p:txBody>
          <a:bodyPr/>
          <a:lstStyle/>
          <a:p>
            <a:pPr algn="ctr"/>
            <a:r>
              <a:rPr lang="en-US" smtClean="0"/>
              <a:t>Swipe Up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2"/>
          </p:nvPr>
        </p:nvSpPr>
        <p:spPr>
          <a:xfrm>
            <a:off x="3519734" y="6611172"/>
            <a:ext cx="2926079" cy="320849"/>
          </a:xfrm>
          <a:noFill/>
        </p:spPr>
        <p:txBody>
          <a:bodyPr/>
          <a:lstStyle/>
          <a:p>
            <a:pPr algn="ctr"/>
            <a:r>
              <a:rPr lang="en-US" dirty="0" smtClean="0"/>
              <a:t>Swipe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4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Text Article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Individual Perspective</a:t>
            </a:r>
          </a:p>
          <a:p>
            <a:pPr lvl="1"/>
            <a:r>
              <a:rPr lang="en-US" dirty="0" smtClean="0"/>
              <a:t>Personas</a:t>
            </a:r>
          </a:p>
          <a:p>
            <a:pPr lvl="2"/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in </a:t>
            </a:r>
            <a:r>
              <a:rPr lang="en-US" dirty="0" smtClean="0"/>
              <a:t>Journey</a:t>
            </a:r>
          </a:p>
          <a:p>
            <a:pPr lvl="2"/>
            <a:r>
              <a:rPr lang="en-US" dirty="0" smtClean="0"/>
              <a:t>8 seconds to 2:08 minutes</a:t>
            </a:r>
          </a:p>
          <a:p>
            <a:pPr lvl="1"/>
            <a:r>
              <a:rPr lang="en-US" dirty="0" smtClean="0"/>
              <a:t>Emotion</a:t>
            </a:r>
          </a:p>
          <a:p>
            <a:pPr lvl="2"/>
            <a:r>
              <a:rPr lang="en-US" dirty="0" smtClean="0"/>
              <a:t>Satisfaction</a:t>
            </a:r>
          </a:p>
          <a:p>
            <a:pPr lvl="2"/>
            <a:r>
              <a:rPr lang="en-US" dirty="0" smtClean="0"/>
              <a:t>Feeling informed</a:t>
            </a:r>
          </a:p>
          <a:p>
            <a:pPr lvl="2"/>
            <a:r>
              <a:rPr lang="en-US" dirty="0" smtClean="0"/>
              <a:t>Wanting to interact with the content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/ </a:t>
            </a:r>
            <a:r>
              <a:rPr lang="en-US" dirty="0" smtClean="0"/>
              <a:t>Goals</a:t>
            </a:r>
          </a:p>
          <a:p>
            <a:pPr lvl="2"/>
            <a:r>
              <a:rPr lang="en-US" dirty="0" smtClean="0"/>
              <a:t>Read the news</a:t>
            </a:r>
          </a:p>
          <a:p>
            <a:pPr lvl="2"/>
            <a:r>
              <a:rPr lang="en-US" dirty="0" smtClean="0"/>
              <a:t>Share, Favorite, Download</a:t>
            </a:r>
            <a:endParaRPr lang="en-US" dirty="0"/>
          </a:p>
          <a:p>
            <a:pPr lvl="1"/>
            <a:r>
              <a:rPr lang="en-US" dirty="0" smtClean="0"/>
              <a:t>Thinking</a:t>
            </a:r>
          </a:p>
          <a:p>
            <a:pPr lvl="2"/>
            <a:r>
              <a:rPr lang="en-US" dirty="0" smtClean="0"/>
              <a:t>I’m getting the news I want</a:t>
            </a:r>
          </a:p>
          <a:p>
            <a:pPr lvl="2"/>
            <a:r>
              <a:rPr lang="en-US" dirty="0" smtClean="0"/>
              <a:t>I can interact with the content</a:t>
            </a:r>
            <a:endParaRPr lang="en-US" dirty="0"/>
          </a:p>
          <a:p>
            <a:pPr lvl="1"/>
            <a:r>
              <a:rPr lang="en-US" dirty="0" smtClean="0"/>
              <a:t>Heuristics</a:t>
            </a:r>
          </a:p>
          <a:p>
            <a:pPr lvl="2"/>
            <a:r>
              <a:rPr lang="en-US" dirty="0" smtClean="0"/>
              <a:t>Useful – I’m getting the right news</a:t>
            </a:r>
          </a:p>
          <a:p>
            <a:pPr lvl="2"/>
            <a:r>
              <a:rPr lang="en-US" dirty="0" smtClean="0"/>
              <a:t>Controllable – I know where I am and how to read more news</a:t>
            </a:r>
          </a:p>
          <a:p>
            <a:pPr lvl="2"/>
            <a:r>
              <a:rPr lang="en-US" dirty="0" smtClean="0"/>
              <a:t>Delightful – it’s easy to interact with the content</a:t>
            </a:r>
          </a:p>
          <a:p>
            <a:pPr lvl="2"/>
            <a:r>
              <a:rPr lang="en-US" dirty="0" smtClean="0"/>
              <a:t>Safety – I still feel safe not being tracked</a:t>
            </a:r>
          </a:p>
          <a:p>
            <a:pPr lvl="2"/>
            <a:endParaRPr lang="en-US" dirty="0"/>
          </a:p>
          <a:p>
            <a:pPr lvl="0">
              <a:buClr>
                <a:srgbClr val="F3F5FF"/>
              </a:buClr>
            </a:pPr>
            <a:r>
              <a:rPr lang="en-US" dirty="0"/>
              <a:t>Software Perspective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Psiphon Connection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If connection is lost, show cached content for a set amount of time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Interactions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Scroll up for </a:t>
            </a:r>
            <a:r>
              <a:rPr lang="en-US" dirty="0" smtClean="0">
                <a:solidFill>
                  <a:prstClr val="black"/>
                </a:solidFill>
              </a:rPr>
              <a:t>the rest of the content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Swipe left to go back to Home/Category landing page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Swipe right to go to next Related 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Click to Share, Favorite, Download, or adjust Text settings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Affordances</a:t>
            </a:r>
          </a:p>
          <a:p>
            <a:pPr lvl="2"/>
            <a:r>
              <a:rPr lang="en-US" dirty="0">
                <a:solidFill>
                  <a:prstClr val="black"/>
                </a:solidFill>
              </a:rPr>
              <a:t>See </a:t>
            </a:r>
            <a:r>
              <a:rPr lang="en-US" dirty="0" smtClean="0">
                <a:solidFill>
                  <a:prstClr val="black"/>
                </a:solidFill>
              </a:rPr>
              <a:t>content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See list of Related Content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Feel </a:t>
            </a:r>
            <a:r>
              <a:rPr lang="en-US" dirty="0">
                <a:solidFill>
                  <a:prstClr val="black"/>
                </a:solidFill>
              </a:rPr>
              <a:t>vibration when Psiphon is </a:t>
            </a:r>
            <a:r>
              <a:rPr lang="en-US" dirty="0" smtClean="0">
                <a:solidFill>
                  <a:prstClr val="black"/>
                </a:solidFill>
              </a:rPr>
              <a:t>lost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Hear OK Google / Siri read the article</a:t>
            </a:r>
            <a:endParaRPr lang="en-US" dirty="0">
              <a:solidFill>
                <a:prstClr val="black"/>
              </a:solidFill>
            </a:endParaRPr>
          </a:p>
          <a:p>
            <a:pPr>
              <a:buClr>
                <a:srgbClr val="F3F5FF"/>
              </a:buClr>
            </a:pP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3" y="1017768"/>
            <a:ext cx="2740839" cy="4568065"/>
          </a:xfrm>
        </p:spPr>
      </p:pic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381664" y="5792568"/>
            <a:ext cx="2926079" cy="3009527"/>
          </a:xfrm>
        </p:spPr>
        <p:txBody>
          <a:bodyPr/>
          <a:lstStyle/>
          <a:p>
            <a:r>
              <a:rPr lang="en-US" dirty="0"/>
              <a:t>Business Perspective</a:t>
            </a:r>
          </a:p>
          <a:p>
            <a:pPr lvl="1"/>
            <a:r>
              <a:rPr lang="en-US" dirty="0"/>
              <a:t>Hypothesis</a:t>
            </a:r>
          </a:p>
          <a:p>
            <a:pPr lvl="2"/>
            <a:r>
              <a:rPr lang="en-US" dirty="0"/>
              <a:t>Users </a:t>
            </a:r>
            <a:r>
              <a:rPr lang="en-US" dirty="0" smtClean="0"/>
              <a:t>want to see mostly text</a:t>
            </a:r>
            <a:endParaRPr lang="en-US" dirty="0"/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US" dirty="0" smtClean="0"/>
              <a:t>The screen cleanly presents content</a:t>
            </a:r>
            <a:endParaRPr lang="en-US" i="1" dirty="0" smtClean="0"/>
          </a:p>
          <a:p>
            <a:pPr lvl="1"/>
            <a:r>
              <a:rPr lang="en-US" dirty="0" smtClean="0"/>
              <a:t>Metrics This Will Support</a:t>
            </a:r>
          </a:p>
          <a:p>
            <a:pPr lvl="2"/>
            <a:r>
              <a:rPr lang="en-US" dirty="0" smtClean="0"/>
              <a:t>Adoption</a:t>
            </a:r>
            <a:endParaRPr lang="en-US" dirty="0"/>
          </a:p>
          <a:p>
            <a:pPr lvl="2"/>
            <a:r>
              <a:rPr lang="en-US" dirty="0"/>
              <a:t>Retention</a:t>
            </a:r>
          </a:p>
          <a:p>
            <a:pPr lvl="1"/>
            <a:r>
              <a:rPr lang="en-US" dirty="0"/>
              <a:t>Business Goals</a:t>
            </a:r>
          </a:p>
          <a:p>
            <a:pPr lvl="2"/>
            <a:r>
              <a:rPr lang="en-US" dirty="0"/>
              <a:t>Quickly give users streamlined </a:t>
            </a:r>
            <a:r>
              <a:rPr lang="en-US" dirty="0" smtClean="0"/>
              <a:t>content</a:t>
            </a:r>
          </a:p>
          <a:p>
            <a:pPr lvl="2"/>
            <a:r>
              <a:rPr lang="en-US" dirty="0" smtClean="0"/>
              <a:t>Give the ability to interact with content through sharing, favorite-</a:t>
            </a:r>
            <a:r>
              <a:rPr lang="en-US" dirty="0" err="1" smtClean="0"/>
              <a:t>ing</a:t>
            </a:r>
            <a:r>
              <a:rPr lang="en-US" dirty="0" smtClean="0"/>
              <a:t>, and downloading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0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Text Article </a:t>
            </a:r>
            <a:r>
              <a:rPr lang="en-US" dirty="0" smtClean="0"/>
              <a:t>Swipe Up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09" y="2149883"/>
            <a:ext cx="2740839" cy="4568065"/>
          </a:xfrm>
        </p:spPr>
      </p:pic>
    </p:spTree>
    <p:extLst>
      <p:ext uri="{BB962C8B-B14F-4D97-AF65-F5344CB8AC3E}">
        <p14:creationId xmlns:p14="http://schemas.microsoft.com/office/powerpoint/2010/main" val="19882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3376</TotalTime>
  <Words>2157</Words>
  <Application>Microsoft Macintosh PowerPoint</Application>
  <PresentationFormat>Letter Paper (8.5x11 in)</PresentationFormat>
  <Paragraphs>557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Rubik</vt:lpstr>
      <vt:lpstr>Office Theme</vt:lpstr>
      <vt:lpstr>Voice of America</vt:lpstr>
      <vt:lpstr>Welcome Splash</vt:lpstr>
      <vt:lpstr>Home Screen</vt:lpstr>
      <vt:lpstr>Home Screen Swipes</vt:lpstr>
      <vt:lpstr>Home / Category Landing Swipe Left and Scroll Down</vt:lpstr>
      <vt:lpstr>Category Landing</vt:lpstr>
      <vt:lpstr>Category Landing Swipes</vt:lpstr>
      <vt:lpstr>Single Text Article</vt:lpstr>
      <vt:lpstr>Single Text Article Swipe Up</vt:lpstr>
      <vt:lpstr>Search Input</vt:lpstr>
      <vt:lpstr>Search Results</vt:lpstr>
      <vt:lpstr>Breaking News</vt:lpstr>
      <vt:lpstr>My Settings</vt:lpstr>
      <vt:lpstr>Various Settings</vt:lpstr>
      <vt:lpstr>Various Settings</vt:lpstr>
      <vt:lpstr>Multimedia Player</vt:lpstr>
      <vt:lpstr>Multimedia Player Image Tap</vt:lpstr>
      <vt:lpstr>LiveStream Schedule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of America</dc:title>
  <dc:creator>Stuart Ridgway</dc:creator>
  <cp:lastModifiedBy>Stuart Ridgway</cp:lastModifiedBy>
  <cp:revision>1076</cp:revision>
  <cp:lastPrinted>2017-12-01T19:46:16Z</cp:lastPrinted>
  <dcterms:created xsi:type="dcterms:W3CDTF">2017-10-10T14:49:52Z</dcterms:created>
  <dcterms:modified xsi:type="dcterms:W3CDTF">2017-12-05T20:50:12Z</dcterms:modified>
</cp:coreProperties>
</file>